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160" d="100"/>
          <a:sy n="160" d="100"/>
        </p:scale>
        <p:origin x="11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21/07/2020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21/07/2020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3rd July but were registered up to 18th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31/05/2020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5" y="295835"/>
            <a:ext cx="11236176"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464" y="4188358"/>
            <a:ext cx="7809890"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12004850"/>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145</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65 per 100,000 ESP, 95% CI: 55-76</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324</a:t>
                      </a:r>
                    </a:p>
                  </a:txBody>
                  <a:tcPr marL="9525" marR="9525" marT="9525" marB="0">
                    <a:lnL>
                      <a:noFill/>
                    </a:lnL>
                    <a:lnR>
                      <a:noFill/>
                    </a:lnR>
                    <a:lnT w="12700" cap="flat" cmpd="sng" algn="ctr">
                      <a:noFill/>
                      <a:prstDash val="solid"/>
                      <a:round/>
                      <a:headEnd type="none" w="med" len="med"/>
                      <a:tailEnd type="none" w="med" len="med"/>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40 per 100,000 ESP, 95% CI: 36-44</a:t>
                      </a:r>
                    </a:p>
                  </a:txBody>
                  <a:tcPr marL="9525" marR="9525" marT="9525" marB="0">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38 per 100,000 ESP, 95% CI: 29-48</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 per 100,000 ESP, 95% CI: 4-16</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54-80</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31 per 100,000 ESP, 95% CI: 22-41</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 per 100,000 ESP, 95% CI: 36-54</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587</a:t>
                      </a:r>
                    </a:p>
                  </a:txBody>
                  <a:tcPr marL="9525" marR="9525" marT="9525" marB="0">
                    <a:lnL>
                      <a:noFill/>
                    </a:lnL>
                    <a:lnR>
                      <a:noFill/>
                    </a:lnR>
                    <a:lnT>
                      <a:noFill/>
                    </a:lnT>
                    <a:lnB>
                      <a:noFill/>
                    </a:lnB>
                  </a:tcPr>
                </a:tc>
                <a:tc>
                  <a:txBody>
                    <a:bodyPr/>
                    <a:lstStyle/>
                    <a:p>
                      <a:pPr algn="r" fontAlgn="b"/>
                      <a:r>
                        <a:rPr lang="en-GB" sz="9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54 per 100,000 ESP, 95% CI: 49-58</a:t>
                      </a:r>
                    </a:p>
                  </a:txBody>
                  <a:tcPr marL="9525" marR="9525" marT="9525" marB="0">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35-68</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24 per 100,000 ESP, 95% CI: 18-31</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41 per 100,000 ESP, 95% CI: 32-52</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64-104</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107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61 per 100,000 ESP, 95% CI: 49-72</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93 per 100,000 ESP, 95% CI: 78-107</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49 per 100,000 ESP, 95% CI: 38-61</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6,511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67 per 100,000 ESP, 95% CI: 66-69</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44,359</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82 per 100,000 ESP, 95% CI: 81-83</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569660"/>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 with Crawley, Mid Sussex, Brighton and Hove and Lewes having significantly higher rates of mortality compared with other areas.</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8"/>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a:ext>
            </a:extLst>
          </a:blip>
          <a:srcRect/>
          <a:stretch/>
        </p:blipFill>
        <p:spPr>
          <a:xfrm>
            <a:off x="235866" y="295835"/>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0" y="2345019"/>
            <a:ext cx="5534801" cy="2818648"/>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2658" cy="307777"/>
          </a:xfrm>
          <a:prstGeom prst="rect">
            <a:avLst/>
          </a:prstGeom>
          <a:noFill/>
        </p:spPr>
        <p:txBody>
          <a:bodyPr wrap="none" rtlCol="0">
            <a:spAutoFit/>
          </a:bodyPr>
          <a:lstStyle/>
          <a:p>
            <a:r>
              <a:rPr lang="en-US" sz="1400" b="1" dirty="0"/>
              <a:t>All cause mortality; West Sussex; week ending 10</a:t>
            </a:r>
            <a:r>
              <a:rPr lang="en-US" sz="1400" b="1" baseline="30000" dirty="0"/>
              <a:t>th</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0" y="297018"/>
            <a:ext cx="5534797" cy="2049925"/>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1440533528"/>
              </p:ext>
            </p:extLst>
          </p:nvPr>
        </p:nvGraphicFramePr>
        <p:xfrm>
          <a:off x="158329" y="5150904"/>
          <a:ext cx="11875362" cy="1440327"/>
        </p:xfrm>
        <a:graphic>
          <a:graphicData uri="http://schemas.openxmlformats.org/drawingml/2006/table">
            <a:tbl>
              <a:tblPr/>
              <a:tblGrid>
                <a:gridCol w="563034">
                  <a:extLst>
                    <a:ext uri="{9D8B030D-6E8A-4147-A177-3AD203B41FA5}">
                      <a16:colId xmlns:a16="http://schemas.microsoft.com/office/drawing/2014/main" val="1998575075"/>
                    </a:ext>
                  </a:extLst>
                </a:gridCol>
                <a:gridCol w="381594">
                  <a:extLst>
                    <a:ext uri="{9D8B030D-6E8A-4147-A177-3AD203B41FA5}">
                      <a16:colId xmlns:a16="http://schemas.microsoft.com/office/drawing/2014/main" val="4082139058"/>
                    </a:ext>
                  </a:extLst>
                </a:gridCol>
                <a:gridCol w="404842">
                  <a:extLst>
                    <a:ext uri="{9D8B030D-6E8A-4147-A177-3AD203B41FA5}">
                      <a16:colId xmlns:a16="http://schemas.microsoft.com/office/drawing/2014/main" val="1877115370"/>
                    </a:ext>
                  </a:extLst>
                </a:gridCol>
                <a:gridCol w="404842">
                  <a:extLst>
                    <a:ext uri="{9D8B030D-6E8A-4147-A177-3AD203B41FA5}">
                      <a16:colId xmlns:a16="http://schemas.microsoft.com/office/drawing/2014/main" val="696609331"/>
                    </a:ext>
                  </a:extLst>
                </a:gridCol>
                <a:gridCol w="404842">
                  <a:extLst>
                    <a:ext uri="{9D8B030D-6E8A-4147-A177-3AD203B41FA5}">
                      <a16:colId xmlns:a16="http://schemas.microsoft.com/office/drawing/2014/main" val="945435690"/>
                    </a:ext>
                  </a:extLst>
                </a:gridCol>
                <a:gridCol w="404842">
                  <a:extLst>
                    <a:ext uri="{9D8B030D-6E8A-4147-A177-3AD203B41FA5}">
                      <a16:colId xmlns:a16="http://schemas.microsoft.com/office/drawing/2014/main" val="4099392816"/>
                    </a:ext>
                  </a:extLst>
                </a:gridCol>
                <a:gridCol w="404842">
                  <a:extLst>
                    <a:ext uri="{9D8B030D-6E8A-4147-A177-3AD203B41FA5}">
                      <a16:colId xmlns:a16="http://schemas.microsoft.com/office/drawing/2014/main" val="2492613715"/>
                    </a:ext>
                  </a:extLst>
                </a:gridCol>
                <a:gridCol w="404842">
                  <a:extLst>
                    <a:ext uri="{9D8B030D-6E8A-4147-A177-3AD203B41FA5}">
                      <a16:colId xmlns:a16="http://schemas.microsoft.com/office/drawing/2014/main" val="4065020466"/>
                    </a:ext>
                  </a:extLst>
                </a:gridCol>
                <a:gridCol w="404842">
                  <a:extLst>
                    <a:ext uri="{9D8B030D-6E8A-4147-A177-3AD203B41FA5}">
                      <a16:colId xmlns:a16="http://schemas.microsoft.com/office/drawing/2014/main" val="1865002551"/>
                    </a:ext>
                  </a:extLst>
                </a:gridCol>
                <a:gridCol w="404842">
                  <a:extLst>
                    <a:ext uri="{9D8B030D-6E8A-4147-A177-3AD203B41FA5}">
                      <a16:colId xmlns:a16="http://schemas.microsoft.com/office/drawing/2014/main" val="3813846355"/>
                    </a:ext>
                  </a:extLst>
                </a:gridCol>
                <a:gridCol w="404842">
                  <a:extLst>
                    <a:ext uri="{9D8B030D-6E8A-4147-A177-3AD203B41FA5}">
                      <a16:colId xmlns:a16="http://schemas.microsoft.com/office/drawing/2014/main" val="234630756"/>
                    </a:ext>
                  </a:extLst>
                </a:gridCol>
                <a:gridCol w="404842">
                  <a:extLst>
                    <a:ext uri="{9D8B030D-6E8A-4147-A177-3AD203B41FA5}">
                      <a16:colId xmlns:a16="http://schemas.microsoft.com/office/drawing/2014/main" val="3725478471"/>
                    </a:ext>
                  </a:extLst>
                </a:gridCol>
                <a:gridCol w="404842">
                  <a:extLst>
                    <a:ext uri="{9D8B030D-6E8A-4147-A177-3AD203B41FA5}">
                      <a16:colId xmlns:a16="http://schemas.microsoft.com/office/drawing/2014/main" val="2828013913"/>
                    </a:ext>
                  </a:extLst>
                </a:gridCol>
                <a:gridCol w="404842">
                  <a:extLst>
                    <a:ext uri="{9D8B030D-6E8A-4147-A177-3AD203B41FA5}">
                      <a16:colId xmlns:a16="http://schemas.microsoft.com/office/drawing/2014/main" val="2637868432"/>
                    </a:ext>
                  </a:extLst>
                </a:gridCol>
                <a:gridCol w="404842">
                  <a:extLst>
                    <a:ext uri="{9D8B030D-6E8A-4147-A177-3AD203B41FA5}">
                      <a16:colId xmlns:a16="http://schemas.microsoft.com/office/drawing/2014/main" val="1956483777"/>
                    </a:ext>
                  </a:extLst>
                </a:gridCol>
                <a:gridCol w="404842">
                  <a:extLst>
                    <a:ext uri="{9D8B030D-6E8A-4147-A177-3AD203B41FA5}">
                      <a16:colId xmlns:a16="http://schemas.microsoft.com/office/drawing/2014/main" val="1653521048"/>
                    </a:ext>
                  </a:extLst>
                </a:gridCol>
                <a:gridCol w="404842">
                  <a:extLst>
                    <a:ext uri="{9D8B030D-6E8A-4147-A177-3AD203B41FA5}">
                      <a16:colId xmlns:a16="http://schemas.microsoft.com/office/drawing/2014/main" val="2665635879"/>
                    </a:ext>
                  </a:extLst>
                </a:gridCol>
                <a:gridCol w="404842">
                  <a:extLst>
                    <a:ext uri="{9D8B030D-6E8A-4147-A177-3AD203B41FA5}">
                      <a16:colId xmlns:a16="http://schemas.microsoft.com/office/drawing/2014/main" val="2210826613"/>
                    </a:ext>
                  </a:extLst>
                </a:gridCol>
                <a:gridCol w="404842">
                  <a:extLst>
                    <a:ext uri="{9D8B030D-6E8A-4147-A177-3AD203B41FA5}">
                      <a16:colId xmlns:a16="http://schemas.microsoft.com/office/drawing/2014/main" val="1066874851"/>
                    </a:ext>
                  </a:extLst>
                </a:gridCol>
                <a:gridCol w="404842">
                  <a:extLst>
                    <a:ext uri="{9D8B030D-6E8A-4147-A177-3AD203B41FA5}">
                      <a16:colId xmlns:a16="http://schemas.microsoft.com/office/drawing/2014/main" val="1570344299"/>
                    </a:ext>
                  </a:extLst>
                </a:gridCol>
                <a:gridCol w="404842">
                  <a:extLst>
                    <a:ext uri="{9D8B030D-6E8A-4147-A177-3AD203B41FA5}">
                      <a16:colId xmlns:a16="http://schemas.microsoft.com/office/drawing/2014/main" val="3799185299"/>
                    </a:ext>
                  </a:extLst>
                </a:gridCol>
                <a:gridCol w="404842">
                  <a:extLst>
                    <a:ext uri="{9D8B030D-6E8A-4147-A177-3AD203B41FA5}">
                      <a16:colId xmlns:a16="http://schemas.microsoft.com/office/drawing/2014/main" val="577733187"/>
                    </a:ext>
                  </a:extLst>
                </a:gridCol>
                <a:gridCol w="404842">
                  <a:extLst>
                    <a:ext uri="{9D8B030D-6E8A-4147-A177-3AD203B41FA5}">
                      <a16:colId xmlns:a16="http://schemas.microsoft.com/office/drawing/2014/main" val="2851271479"/>
                    </a:ext>
                  </a:extLst>
                </a:gridCol>
                <a:gridCol w="404842">
                  <a:extLst>
                    <a:ext uri="{9D8B030D-6E8A-4147-A177-3AD203B41FA5}">
                      <a16:colId xmlns:a16="http://schemas.microsoft.com/office/drawing/2014/main" val="4173096911"/>
                    </a:ext>
                  </a:extLst>
                </a:gridCol>
                <a:gridCol w="404842">
                  <a:extLst>
                    <a:ext uri="{9D8B030D-6E8A-4147-A177-3AD203B41FA5}">
                      <a16:colId xmlns:a16="http://schemas.microsoft.com/office/drawing/2014/main" val="857751430"/>
                    </a:ext>
                  </a:extLst>
                </a:gridCol>
                <a:gridCol w="404842">
                  <a:extLst>
                    <a:ext uri="{9D8B030D-6E8A-4147-A177-3AD203B41FA5}">
                      <a16:colId xmlns:a16="http://schemas.microsoft.com/office/drawing/2014/main" val="1252740657"/>
                    </a:ext>
                  </a:extLst>
                </a:gridCol>
                <a:gridCol w="404842">
                  <a:extLst>
                    <a:ext uri="{9D8B030D-6E8A-4147-A177-3AD203B41FA5}">
                      <a16:colId xmlns:a16="http://schemas.microsoft.com/office/drawing/2014/main" val="2042617685"/>
                    </a:ext>
                  </a:extLst>
                </a:gridCol>
                <a:gridCol w="404842">
                  <a:extLst>
                    <a:ext uri="{9D8B030D-6E8A-4147-A177-3AD203B41FA5}">
                      <a16:colId xmlns:a16="http://schemas.microsoft.com/office/drawing/2014/main" val="4115922538"/>
                    </a:ext>
                  </a:extLst>
                </a:gridCol>
                <a:gridCol w="404842">
                  <a:extLst>
                    <a:ext uri="{9D8B030D-6E8A-4147-A177-3AD203B41FA5}">
                      <a16:colId xmlns:a16="http://schemas.microsoft.com/office/drawing/2014/main" val="826124931"/>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a:t>
                      </a:r>
                    </a:p>
                    <a:p>
                      <a:pPr algn="r" fontAlgn="b"/>
                      <a:r>
                        <a:rPr lang="en-GB" sz="900" b="1" i="0" u="none" strike="noStrike" dirty="0">
                          <a:solidFill>
                            <a:srgbClr val="000000"/>
                          </a:solidFill>
                          <a:effectLst/>
                          <a:latin typeface="Calibri" panose="020F0502020204030204" pitchFamily="34" charset="0"/>
                        </a:rPr>
                        <a:t>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900" b="0" i="0" u="none" strike="noStrike" dirty="0">
                          <a:solidFill>
                            <a:srgbClr val="000000"/>
                          </a:solidFill>
                          <a:effectLst/>
                          <a:latin typeface="Calibri" panose="020F0502020204030204" pitchFamily="34" charset="0"/>
                        </a:rPr>
                        <a:t>Home</a:t>
                      </a:r>
                    </a:p>
                  </a:txBody>
                  <a:tcPr marL="8676" marR="8676" marT="8676"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18.2%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22.2%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19.1%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29.6%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32.0%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29.5%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900" b="0" i="0" u="none" strike="noStrike" dirty="0">
                          <a:solidFill>
                            <a:srgbClr val="000000"/>
                          </a:solidFill>
                          <a:effectLst/>
                          <a:latin typeface="Calibri" panose="020F0502020204030204" pitchFamily="34" charset="0"/>
                        </a:rPr>
                        <a:t>Care home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38.9%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27.9%</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900" b="0" i="0" u="none" strike="noStrike" dirty="0">
                          <a:solidFill>
                            <a:srgbClr val="000000"/>
                          </a:solidFill>
                          <a:effectLst/>
                          <a:latin typeface="Calibri" panose="020F0502020204030204" pitchFamily="34" charset="0"/>
                        </a:rPr>
                        <a:t>Hospital</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42.9%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900" b="0" i="0" u="none" strike="noStrike" dirty="0">
                          <a:solidFill>
                            <a:srgbClr val="000000"/>
                          </a:solidFill>
                          <a:effectLst/>
                          <a:latin typeface="Calibri" panose="020F0502020204030204" pitchFamily="34" charset="0"/>
                        </a:rPr>
                        <a:t>Hospice</a:t>
                      </a:r>
                    </a:p>
                  </a:txBody>
                  <a:tcPr marL="8676" marR="8676" marT="8676"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8.3%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900" b="0" i="0" u="none" strike="noStrike" dirty="0">
                          <a:solidFill>
                            <a:srgbClr val="000000"/>
                          </a:solidFill>
                          <a:effectLst/>
                          <a:latin typeface="Calibri" panose="020F0502020204030204" pitchFamily="34" charset="0"/>
                        </a:rPr>
                        <a:t>Elsewhere </a:t>
                      </a:r>
                    </a:p>
                  </a:txBody>
                  <a:tcPr marL="8676" marR="8676" marT="8676"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10/07/2020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35344993"/>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19.1 (16.3-22.4)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507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24.5 (22.5-26.8)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-39.7%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14,470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31.7 (31.2-32.3)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17</a:t>
            </a:r>
            <a:r>
              <a:rPr lang="en-GB" sz="1400" baseline="30000" dirty="0">
                <a:solidFill>
                  <a:srgbClr val="FF0000"/>
                </a:solidFill>
              </a:rPr>
              <a:t>th</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17th July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26.6% of the 1,077 deaths notified to CQC between 10th April and 17th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17/07/2020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8" y="3683000"/>
            <a:ext cx="6773324" cy="3174995"/>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8" y="508001"/>
            <a:ext cx="6773324" cy="3174995"/>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to 19/07/2020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738743406"/>
              </p:ext>
            </p:extLst>
          </p:nvPr>
        </p:nvGraphicFramePr>
        <p:xfrm>
          <a:off x="526774" y="4386806"/>
          <a:ext cx="10942983"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410108">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11th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a:solidFill>
                            <a:srgbClr val="000000"/>
                          </a:solidFill>
                          <a:effectLst/>
                          <a:latin typeface="Calibri" panose="020F0502020204030204" pitchFamily="34" charset="0"/>
                        </a:rPr>
                        <a:t>13th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17th</a:t>
                      </a:r>
                    </a:p>
                    <a:p>
                      <a:pPr algn="r" fontAlgn="b"/>
                      <a:r>
                        <a:rPr lang="en-GB" sz="900" b="1" i="0" u="none" strike="noStrike" dirty="0">
                          <a:solidFill>
                            <a:srgbClr val="000000"/>
                          </a:solidFill>
                          <a:effectLst/>
                          <a:latin typeface="Calibri" panose="020F0502020204030204" pitchFamily="34" charset="0"/>
                        </a:rPr>
                        <a:t>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19th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a:solidFill>
                            <a:srgbClr val="000000"/>
                          </a:solidFill>
                          <a:effectLst/>
                          <a:latin typeface="Calibri" panose="020F0502020204030204" pitchFamily="34" charset="0"/>
                        </a:rPr>
                        <a:t>Brighton and Sussex University Hospitals NHS Trust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27.6 per 100,000 (23.3-32.4)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a:solidFill>
                            <a:srgbClr val="000000"/>
                          </a:solidFill>
                          <a:effectLst/>
                          <a:latin typeface="Calibri" panose="020F0502020204030204" pitchFamily="34" charset="0"/>
                        </a:rPr>
                        <a:t>East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26.6 per 100,000 (21.6-32.4)</a:t>
                      </a:r>
                    </a:p>
                  </a:txBody>
                  <a:tcPr marL="9525" marR="9525" marT="9525" marB="0" anchor="b">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a:solidFill>
                            <a:srgbClr val="000000"/>
                          </a:solidFill>
                          <a:effectLst/>
                          <a:latin typeface="Calibri" panose="020F0502020204030204" pitchFamily="34" charset="0"/>
                        </a:rPr>
                        <a:t>Surrey and Sussex Healthcare NHS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259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67.7 per 100,000 (59.7-76.5)</a:t>
                      </a:r>
                    </a:p>
                  </a:txBody>
                  <a:tcPr marL="9525" marR="9525" marT="9525" marB="0" anchor="b">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a:solidFill>
                            <a:srgbClr val="000000"/>
                          </a:solidFill>
                          <a:effectLst/>
                          <a:latin typeface="Calibri" panose="020F0502020204030204" pitchFamily="34" charset="0"/>
                        </a:rPr>
                        <a:t>Sussex Community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a:solidFill>
                            <a:srgbClr val="000000"/>
                          </a:solidFill>
                          <a:effectLst/>
                          <a:latin typeface="Calibri" panose="020F0502020204030204" pitchFamily="34" charset="0"/>
                        </a:rPr>
                        <a:t>Western Sussex Hospitals NHS Foundation Trust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23.7 per 100,000 (19.5-28.5)</a:t>
                      </a:r>
                    </a:p>
                  </a:txBody>
                  <a:tcPr marL="9525" marR="9525" marT="9525" marB="0" anchor="b">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a:solidFill>
                            <a:srgbClr val="000000"/>
                          </a:solidFill>
                          <a:effectLst/>
                          <a:latin typeface="Calibri" panose="020F0502020204030204" pitchFamily="34" charset="0"/>
                        </a:rPr>
                        <a:t>England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29,189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7" y="657361"/>
            <a:ext cx="6556189" cy="3338800"/>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19/07/2020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2938440215"/>
              </p:ext>
            </p:extLst>
          </p:nvPr>
        </p:nvGraphicFramePr>
        <p:xfrm>
          <a:off x="119271" y="866741"/>
          <a:ext cx="11919017" cy="5424287"/>
        </p:xfrm>
        <a:graphic>
          <a:graphicData uri="http://schemas.openxmlformats.org/drawingml/2006/table">
            <a:tbl>
              <a:tblPr/>
              <a:tblGrid>
                <a:gridCol w="869685">
                  <a:extLst>
                    <a:ext uri="{9D8B030D-6E8A-4147-A177-3AD203B41FA5}">
                      <a16:colId xmlns:a16="http://schemas.microsoft.com/office/drawing/2014/main" val="914011533"/>
                    </a:ext>
                  </a:extLst>
                </a:gridCol>
                <a:gridCol w="394619">
                  <a:extLst>
                    <a:ext uri="{9D8B030D-6E8A-4147-A177-3AD203B41FA5}">
                      <a16:colId xmlns:a16="http://schemas.microsoft.com/office/drawing/2014/main" val="1234676251"/>
                    </a:ext>
                  </a:extLst>
                </a:gridCol>
                <a:gridCol w="394619">
                  <a:extLst>
                    <a:ext uri="{9D8B030D-6E8A-4147-A177-3AD203B41FA5}">
                      <a16:colId xmlns:a16="http://schemas.microsoft.com/office/drawing/2014/main" val="4290614221"/>
                    </a:ext>
                  </a:extLst>
                </a:gridCol>
                <a:gridCol w="394619">
                  <a:extLst>
                    <a:ext uri="{9D8B030D-6E8A-4147-A177-3AD203B41FA5}">
                      <a16:colId xmlns:a16="http://schemas.microsoft.com/office/drawing/2014/main" val="3570678717"/>
                    </a:ext>
                  </a:extLst>
                </a:gridCol>
                <a:gridCol w="394619">
                  <a:extLst>
                    <a:ext uri="{9D8B030D-6E8A-4147-A177-3AD203B41FA5}">
                      <a16:colId xmlns:a16="http://schemas.microsoft.com/office/drawing/2014/main" val="3557013875"/>
                    </a:ext>
                  </a:extLst>
                </a:gridCol>
                <a:gridCol w="394619">
                  <a:extLst>
                    <a:ext uri="{9D8B030D-6E8A-4147-A177-3AD203B41FA5}">
                      <a16:colId xmlns:a16="http://schemas.microsoft.com/office/drawing/2014/main" val="3143303423"/>
                    </a:ext>
                  </a:extLst>
                </a:gridCol>
                <a:gridCol w="394619">
                  <a:extLst>
                    <a:ext uri="{9D8B030D-6E8A-4147-A177-3AD203B41FA5}">
                      <a16:colId xmlns:a16="http://schemas.microsoft.com/office/drawing/2014/main" val="811113895"/>
                    </a:ext>
                  </a:extLst>
                </a:gridCol>
                <a:gridCol w="394619">
                  <a:extLst>
                    <a:ext uri="{9D8B030D-6E8A-4147-A177-3AD203B41FA5}">
                      <a16:colId xmlns:a16="http://schemas.microsoft.com/office/drawing/2014/main" val="3260015052"/>
                    </a:ext>
                  </a:extLst>
                </a:gridCol>
                <a:gridCol w="394619">
                  <a:extLst>
                    <a:ext uri="{9D8B030D-6E8A-4147-A177-3AD203B41FA5}">
                      <a16:colId xmlns:a16="http://schemas.microsoft.com/office/drawing/2014/main" val="3530290400"/>
                    </a:ext>
                  </a:extLst>
                </a:gridCol>
                <a:gridCol w="394619">
                  <a:extLst>
                    <a:ext uri="{9D8B030D-6E8A-4147-A177-3AD203B41FA5}">
                      <a16:colId xmlns:a16="http://schemas.microsoft.com/office/drawing/2014/main" val="1016590592"/>
                    </a:ext>
                  </a:extLst>
                </a:gridCol>
                <a:gridCol w="394619">
                  <a:extLst>
                    <a:ext uri="{9D8B030D-6E8A-4147-A177-3AD203B41FA5}">
                      <a16:colId xmlns:a16="http://schemas.microsoft.com/office/drawing/2014/main" val="845157241"/>
                    </a:ext>
                  </a:extLst>
                </a:gridCol>
                <a:gridCol w="394619">
                  <a:extLst>
                    <a:ext uri="{9D8B030D-6E8A-4147-A177-3AD203B41FA5}">
                      <a16:colId xmlns:a16="http://schemas.microsoft.com/office/drawing/2014/main" val="2611672487"/>
                    </a:ext>
                  </a:extLst>
                </a:gridCol>
                <a:gridCol w="394619">
                  <a:extLst>
                    <a:ext uri="{9D8B030D-6E8A-4147-A177-3AD203B41FA5}">
                      <a16:colId xmlns:a16="http://schemas.microsoft.com/office/drawing/2014/main" val="3459487358"/>
                    </a:ext>
                  </a:extLst>
                </a:gridCol>
                <a:gridCol w="394619">
                  <a:extLst>
                    <a:ext uri="{9D8B030D-6E8A-4147-A177-3AD203B41FA5}">
                      <a16:colId xmlns:a16="http://schemas.microsoft.com/office/drawing/2014/main" val="2298555161"/>
                    </a:ext>
                  </a:extLst>
                </a:gridCol>
                <a:gridCol w="394619">
                  <a:extLst>
                    <a:ext uri="{9D8B030D-6E8A-4147-A177-3AD203B41FA5}">
                      <a16:colId xmlns:a16="http://schemas.microsoft.com/office/drawing/2014/main" val="1233904622"/>
                    </a:ext>
                  </a:extLst>
                </a:gridCol>
                <a:gridCol w="394619">
                  <a:extLst>
                    <a:ext uri="{9D8B030D-6E8A-4147-A177-3AD203B41FA5}">
                      <a16:colId xmlns:a16="http://schemas.microsoft.com/office/drawing/2014/main" val="1647108581"/>
                    </a:ext>
                  </a:extLst>
                </a:gridCol>
                <a:gridCol w="394619">
                  <a:extLst>
                    <a:ext uri="{9D8B030D-6E8A-4147-A177-3AD203B41FA5}">
                      <a16:colId xmlns:a16="http://schemas.microsoft.com/office/drawing/2014/main" val="4131586401"/>
                    </a:ext>
                  </a:extLst>
                </a:gridCol>
                <a:gridCol w="394619">
                  <a:extLst>
                    <a:ext uri="{9D8B030D-6E8A-4147-A177-3AD203B41FA5}">
                      <a16:colId xmlns:a16="http://schemas.microsoft.com/office/drawing/2014/main" val="3701799912"/>
                    </a:ext>
                  </a:extLst>
                </a:gridCol>
                <a:gridCol w="394619">
                  <a:extLst>
                    <a:ext uri="{9D8B030D-6E8A-4147-A177-3AD203B41FA5}">
                      <a16:colId xmlns:a16="http://schemas.microsoft.com/office/drawing/2014/main" val="43166036"/>
                    </a:ext>
                  </a:extLst>
                </a:gridCol>
                <a:gridCol w="394619">
                  <a:extLst>
                    <a:ext uri="{9D8B030D-6E8A-4147-A177-3AD203B41FA5}">
                      <a16:colId xmlns:a16="http://schemas.microsoft.com/office/drawing/2014/main" val="2252693503"/>
                    </a:ext>
                  </a:extLst>
                </a:gridCol>
                <a:gridCol w="394619">
                  <a:extLst>
                    <a:ext uri="{9D8B030D-6E8A-4147-A177-3AD203B41FA5}">
                      <a16:colId xmlns:a16="http://schemas.microsoft.com/office/drawing/2014/main" val="2937568516"/>
                    </a:ext>
                  </a:extLst>
                </a:gridCol>
                <a:gridCol w="394619">
                  <a:extLst>
                    <a:ext uri="{9D8B030D-6E8A-4147-A177-3AD203B41FA5}">
                      <a16:colId xmlns:a16="http://schemas.microsoft.com/office/drawing/2014/main" val="1943748713"/>
                    </a:ext>
                  </a:extLst>
                </a:gridCol>
                <a:gridCol w="394619">
                  <a:extLst>
                    <a:ext uri="{9D8B030D-6E8A-4147-A177-3AD203B41FA5}">
                      <a16:colId xmlns:a16="http://schemas.microsoft.com/office/drawing/2014/main" val="1603286018"/>
                    </a:ext>
                  </a:extLst>
                </a:gridCol>
                <a:gridCol w="394619">
                  <a:extLst>
                    <a:ext uri="{9D8B030D-6E8A-4147-A177-3AD203B41FA5}">
                      <a16:colId xmlns:a16="http://schemas.microsoft.com/office/drawing/2014/main" val="1306586795"/>
                    </a:ext>
                  </a:extLst>
                </a:gridCol>
                <a:gridCol w="394619">
                  <a:extLst>
                    <a:ext uri="{9D8B030D-6E8A-4147-A177-3AD203B41FA5}">
                      <a16:colId xmlns:a16="http://schemas.microsoft.com/office/drawing/2014/main" val="177939970"/>
                    </a:ext>
                  </a:extLst>
                </a:gridCol>
                <a:gridCol w="394619">
                  <a:extLst>
                    <a:ext uri="{9D8B030D-6E8A-4147-A177-3AD203B41FA5}">
                      <a16:colId xmlns:a16="http://schemas.microsoft.com/office/drawing/2014/main" val="995822224"/>
                    </a:ext>
                  </a:extLst>
                </a:gridCol>
                <a:gridCol w="394619">
                  <a:extLst>
                    <a:ext uri="{9D8B030D-6E8A-4147-A177-3AD203B41FA5}">
                      <a16:colId xmlns:a16="http://schemas.microsoft.com/office/drawing/2014/main" val="992489275"/>
                    </a:ext>
                  </a:extLst>
                </a:gridCol>
                <a:gridCol w="394619">
                  <a:extLst>
                    <a:ext uri="{9D8B030D-6E8A-4147-A177-3AD203B41FA5}">
                      <a16:colId xmlns:a16="http://schemas.microsoft.com/office/drawing/2014/main" val="2936153845"/>
                    </a:ext>
                  </a:extLst>
                </a:gridCol>
                <a:gridCol w="394619">
                  <a:extLst>
                    <a:ext uri="{9D8B030D-6E8A-4147-A177-3AD203B41FA5}">
                      <a16:colId xmlns:a16="http://schemas.microsoft.com/office/drawing/2014/main" val="3065823675"/>
                    </a:ext>
                  </a:extLst>
                </a:gridCol>
              </a:tblGrid>
              <a:tr h="248874">
                <a:tc rowSpan="2">
                  <a:txBody>
                    <a:bodyPr/>
                    <a:lstStyle/>
                    <a:p>
                      <a:pPr algn="l" fontAlgn="ctr"/>
                      <a:r>
                        <a:rPr lang="en-GB" sz="10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8">
                  <a:txBody>
                    <a:bodyPr/>
                    <a:lstStyle/>
                    <a:p>
                      <a:pPr algn="ctr" fontAlgn="t"/>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19th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10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10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312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255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258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8">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10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10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1000" b="0" i="0" u="none" strike="noStrike" dirty="0">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10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8">
                  <a:txBody>
                    <a:bodyPr/>
                    <a:lstStyle/>
                    <a:p>
                      <a:pPr algn="ctr" fontAlgn="b"/>
                      <a:r>
                        <a:rPr lang="en-GB" sz="10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10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10th</a:t>
                      </a:r>
                      <a:r>
                        <a:rPr lang="en-GB" sz="1000" b="0" i="0" u="none" strike="noStrike" baseline="30000" dirty="0">
                          <a:solidFill>
                            <a:srgbClr val="000000"/>
                          </a:solidFill>
                          <a:effectLst/>
                          <a:latin typeface="Calibri" panose="020F0502020204030204" pitchFamily="34" charset="0"/>
                        </a:rPr>
                        <a:t> </a:t>
                      </a:r>
                      <a:r>
                        <a:rPr lang="en-GB" sz="10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8th</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29th </a:t>
                      </a:r>
                    </a:p>
                    <a:p>
                      <a:pPr algn="ctr" fontAlgn="t"/>
                      <a:r>
                        <a:rPr lang="en-GB" sz="10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12th </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1000" b="0" i="0" u="none" strike="noStrike" dirty="0">
                          <a:solidFill>
                            <a:srgbClr val="000000"/>
                          </a:solidFill>
                          <a:effectLst/>
                          <a:latin typeface="Calibri" panose="020F0502020204030204" pitchFamily="34" charset="0"/>
                        </a:rPr>
                        <a:t>26th</a:t>
                      </a:r>
                    </a:p>
                    <a:p>
                      <a:pPr algn="ctr" fontAlgn="t"/>
                      <a:r>
                        <a:rPr lang="en-GB" sz="10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10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10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10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10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218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10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401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303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a:solidFill>
                            <a:srgbClr val="000000"/>
                          </a:solidFill>
                          <a:effectLst/>
                          <a:latin typeface="Calibri" panose="020F0502020204030204" pitchFamily="34" charset="0"/>
                        </a:rPr>
                        <a:t>241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1000" b="0" i="0" u="none" strike="noStrike" dirty="0">
                          <a:solidFill>
                            <a:srgbClr val="000000"/>
                          </a:solidFill>
                          <a:effectLst/>
                          <a:latin typeface="Calibri" panose="020F0502020204030204" pitchFamily="34" charset="0"/>
                        </a:rPr>
                        <a:t>253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 y="289278"/>
            <a:ext cx="6095989" cy="3104439"/>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5" y="289278"/>
            <a:ext cx="6095989" cy="3104439"/>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9"/>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5" y="3464278"/>
            <a:ext cx="6095989" cy="3104439"/>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10/07/2020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750916" cy="307777"/>
          </a:xfrm>
          <a:prstGeom prst="rect">
            <a:avLst/>
          </a:prstGeom>
          <a:noFill/>
        </p:spPr>
        <p:txBody>
          <a:bodyPr wrap="none" rtlCol="0">
            <a:spAutoFit/>
          </a:bodyPr>
          <a:lstStyle/>
          <a:p>
            <a:r>
              <a:rPr lang="en-US" sz="1400" dirty="0"/>
              <a:t>Crude rate of Covid-19 mortality; to week ending 10/07/2020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3160269194"/>
              </p:ext>
            </p:extLst>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3rd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54.7 (46.5-63.8)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-71.4%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64.8 (58.3-71.8)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 (67.4-79)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1,151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67.2 (63.4-71.2)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388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48,532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86.2 (85.5-87)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1653622400"/>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r"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23 deaths </a:t>
                      </a:r>
                    </a:p>
                    <a:p>
                      <a:pPr algn="r" fontAlgn="b"/>
                      <a:r>
                        <a:rPr lang="en-GB" sz="900" b="0" i="0" u="none" strike="noStrike" dirty="0">
                          <a:solidFill>
                            <a:srgbClr val="000000"/>
                          </a:solidFill>
                          <a:effectLst/>
                          <a:latin typeface="Calibri" panose="020F0502020204030204" pitchFamily="34" charset="0"/>
                        </a:rPr>
                        <a:t>(8 per 100,000, </a:t>
                      </a:r>
                    </a:p>
                    <a:p>
                      <a:pPr algn="r" fontAlgn="b"/>
                      <a:r>
                        <a:rPr lang="en-GB" sz="900" b="0" i="0" u="none" strike="noStrike" dirty="0">
                          <a:solidFill>
                            <a:srgbClr val="000000"/>
                          </a:solidFill>
                          <a:effectLst/>
                          <a:latin typeface="Calibri" panose="020F0502020204030204" pitchFamily="34" charset="0"/>
                        </a:rPr>
                        <a:t>95% CI: 5-12)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4.3%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1,200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r" fontAlgn="b"/>
                      <a:r>
                        <a:rPr lang="en-GB" sz="900" b="0" i="0" u="none" strike="noStrike">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106 deaths </a:t>
                      </a:r>
                    </a:p>
                    <a:p>
                      <a:pPr algn="r" fontAlgn="b"/>
                      <a:r>
                        <a:rPr lang="en-GB" sz="900" b="0" i="0" u="none" strike="noStrike" dirty="0">
                          <a:solidFill>
                            <a:srgbClr val="000000"/>
                          </a:solidFill>
                          <a:effectLst/>
                          <a:latin typeface="Calibri" panose="020F0502020204030204" pitchFamily="34" charset="0"/>
                        </a:rPr>
                        <a:t>(19 per 100,000, </a:t>
                      </a:r>
                    </a:p>
                    <a:p>
                      <a:pPr algn="r" fontAlgn="b"/>
                      <a:r>
                        <a:rPr lang="en-GB" sz="900" b="0" i="0" u="none" strike="noStrike" dirty="0">
                          <a:solidFill>
                            <a:srgbClr val="000000"/>
                          </a:solidFill>
                          <a:effectLst/>
                          <a:latin typeface="Calibri" panose="020F0502020204030204" pitchFamily="34" charset="0"/>
                        </a:rPr>
                        <a:t>95% CI: 16-23)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3,829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r" fontAlgn="b"/>
                      <a:r>
                        <a:rPr lang="en-GB" sz="900" b="0" i="0" u="none" strike="noStrike">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129 deaths </a:t>
                      </a:r>
                    </a:p>
                    <a:p>
                      <a:pPr algn="r" fontAlgn="b"/>
                      <a:r>
                        <a:rPr lang="en-GB" sz="900" b="0" i="0" u="none" strike="noStrike" dirty="0">
                          <a:solidFill>
                            <a:srgbClr val="000000"/>
                          </a:solidFill>
                          <a:effectLst/>
                          <a:latin typeface="Calibri" panose="020F0502020204030204" pitchFamily="34" charset="0"/>
                        </a:rPr>
                        <a:t>(15 per 100,000, </a:t>
                      </a:r>
                    </a:p>
                    <a:p>
                      <a:pPr algn="r" fontAlgn="b"/>
                      <a:r>
                        <a:rPr lang="en-GB" sz="900" b="0" i="0" u="none" strike="noStrike" dirty="0">
                          <a:solidFill>
                            <a:srgbClr val="000000"/>
                          </a:solidFill>
                          <a:effectLst/>
                          <a:latin typeface="Calibri" panose="020F0502020204030204" pitchFamily="34" charset="0"/>
                        </a:rPr>
                        <a:t>95% CI: 12-18)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100,000,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5,716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10/07/2020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2528263303"/>
              </p:ext>
            </p:extLst>
          </p:nvPr>
        </p:nvGraphicFramePr>
        <p:xfrm>
          <a:off x="306172" y="4292841"/>
          <a:ext cx="11563754" cy="2146473"/>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5 deaths </a:t>
                      </a:r>
                    </a:p>
                    <a:p>
                      <a:pPr algn="r" fontAlgn="b"/>
                      <a:r>
                        <a:rPr lang="en-GB" sz="900" b="0" i="0" u="none" strike="noStrike" dirty="0">
                          <a:solidFill>
                            <a:srgbClr val="000000"/>
                          </a:solidFill>
                          <a:effectLst/>
                          <a:latin typeface="Calibri" panose="020F0502020204030204" pitchFamily="34" charset="0"/>
                        </a:rPr>
                        <a:t>(2 per 1,000 care home beds, 95% CI: 1-5)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11th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30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 deaths </a:t>
                      </a:r>
                    </a:p>
                    <a:p>
                      <a:pPr algn="r" fontAlgn="b"/>
                      <a:r>
                        <a:rPr lang="en-GB" sz="900" b="0" i="0" u="none" strike="noStrike" dirty="0">
                          <a:solidFill>
                            <a:srgbClr val="000000"/>
                          </a:solidFill>
                          <a:effectLst/>
                          <a:latin typeface="Calibri" panose="020F0502020204030204" pitchFamily="34" charset="0"/>
                        </a:rPr>
                        <a:t>(0 per 1,000 care home beds, 95% CI: 0-0)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14th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1,284</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36 deaths </a:t>
                      </a:r>
                    </a:p>
                    <a:p>
                      <a:pPr algn="r" fontAlgn="b"/>
                      <a:r>
                        <a:rPr lang="en-GB" sz="900" b="0" i="0" u="none" strike="noStrike" dirty="0">
                          <a:solidFill>
                            <a:srgbClr val="000000"/>
                          </a:solidFill>
                          <a:effectLst/>
                          <a:latin typeface="Calibri" panose="020F0502020204030204" pitchFamily="34" charset="0"/>
                        </a:rPr>
                        <a:t>(4 per 1,000 care home beds, 95% CI: 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 deaths </a:t>
                      </a:r>
                    </a:p>
                    <a:p>
                      <a:pPr algn="r" fontAlgn="b"/>
                      <a:r>
                        <a:rPr lang="en-GB" sz="900" b="0" i="0" u="none" strike="noStrike" dirty="0">
                          <a:solidFill>
                            <a:srgbClr val="000000"/>
                          </a:solidFill>
                          <a:effectLst/>
                          <a:latin typeface="Calibri" panose="020F0502020204030204" pitchFamily="34" charset="0"/>
                        </a:rPr>
                        <a:t>(0 per 1,000 care home beds, 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1,948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10/07/2020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725975" y="198311"/>
            <a:ext cx="6906578"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31-05-2020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3256108108"/>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Brighton and Hove</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643</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800" b="1"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291 per 100,000 ESP, 95% CI: 268-314</a:t>
                      </a:r>
                    </a:p>
                  </a:txBody>
                  <a:tcPr marL="9525" marR="9525" marT="9525"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1,890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240 per 100,000 ESP, 95% CI: 229-251</a:t>
                      </a:r>
                    </a:p>
                  </a:txBody>
                  <a:tcPr marL="9525" marR="9525" marT="9525" marB="0">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Eastbourne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226 per 100,000 ESP, 95% CI: 202-251</a:t>
                      </a:r>
                    </a:p>
                  </a:txBody>
                  <a:tcPr marL="9525" marR="9525" marT="9525" marB="0">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Hastings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223-287</a:t>
                      </a:r>
                    </a:p>
                  </a:txBody>
                  <a:tcPr marL="9525" marR="9525" marT="9525" marB="0">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Lewes</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271 per 100,000 ESP, 95% CI: 244-297</a:t>
                      </a:r>
                    </a:p>
                  </a:txBody>
                  <a:tcPr marL="9525" marR="9525" marT="9525" marB="0">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Rother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369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225 per 100,000 ESP, 95% CI: 201-248</a:t>
                      </a:r>
                    </a:p>
                  </a:txBody>
                  <a:tcPr marL="9525" marR="9525" marT="9525" marB="0">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Wealden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232 per 100,000 ESP, 95% CI: 212-253</a:t>
                      </a:r>
                    </a:p>
                  </a:txBody>
                  <a:tcPr marL="9525" marR="9525" marT="9525" marB="0">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West Sussex</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2,990</a:t>
                      </a:r>
                    </a:p>
                  </a:txBody>
                  <a:tcPr marL="9525" marR="9525" marT="9525" marB="0">
                    <a:lnL>
                      <a:noFill/>
                    </a:lnL>
                    <a:lnR>
                      <a:noFill/>
                    </a:lnR>
                    <a:lnT>
                      <a:noFill/>
                    </a:lnT>
                    <a:lnB>
                      <a:noFill/>
                    </a:lnB>
                  </a:tcPr>
                </a:tc>
                <a:tc>
                  <a:txBody>
                    <a:bodyPr/>
                    <a:lstStyle/>
                    <a:p>
                      <a:pPr algn="r" fontAlgn="b"/>
                      <a:r>
                        <a:rPr lang="en-GB" sz="800" b="1"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276 per 100,000 ESP, 95% CI: 266-286</a:t>
                      </a:r>
                    </a:p>
                  </a:txBody>
                  <a:tcPr marL="9525" marR="9525" marT="9525" marB="0">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Adur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287 per 100,000 ESP, 95% CI: 250-325</a:t>
                      </a:r>
                    </a:p>
                  </a:txBody>
                  <a:tcPr marL="9525" marR="9525" marT="9525" marB="0">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Arun</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621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 per 100,000 ESP, 95% CI: 235-276</a:t>
                      </a:r>
                    </a:p>
                  </a:txBody>
                  <a:tcPr marL="9525" marR="9525" marT="9525" marB="0">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Chichester</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259 per 100,000 ESP, 95% CI: 235-283</a:t>
                      </a:r>
                    </a:p>
                  </a:txBody>
                  <a:tcPr marL="9525" marR="9525" marT="9525" marB="0">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Crawley</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293 per 100,000 ESP, 95% CI: 256-329</a:t>
                      </a:r>
                    </a:p>
                  </a:txBody>
                  <a:tcPr marL="9525" marR="9525" marT="9525" marB="0">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Horsham</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475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 per 100,000 ESP, 95% CI: 246-295</a:t>
                      </a:r>
                    </a:p>
                  </a:txBody>
                  <a:tcPr marL="9525" marR="9525" marT="9525" marB="0">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Mid Sussex</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519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304 per 100,000 ESP, 95% CI: 278-331</a:t>
                      </a:r>
                    </a:p>
                  </a:txBody>
                  <a:tcPr marL="9525" marR="9525" marT="9525" marB="0">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Worthing</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295 per 100,000 ESP, 95% CI: 267-324</a:t>
                      </a:r>
                    </a:p>
                  </a:txBody>
                  <a:tcPr marL="9525" marR="9525" marT="9525" marB="0">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South East</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27,021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280 per 100,000 ESP, 95% CI: 276-283</a:t>
                      </a:r>
                    </a:p>
                  </a:txBody>
                  <a:tcPr marL="9525" marR="9525" marT="9525" marB="0">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England</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Verdana" panose="020B0604030504040204" pitchFamily="34" charset="0"/>
                          <a:ea typeface="Verdana" panose="020B0604030504040204" pitchFamily="34" charset="0"/>
                          <a:cs typeface="Verdana" panose="020B0604030504040204" pitchFamily="34" charset="0"/>
                        </a:rPr>
                        <a:t>170,194</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315 per 100,000 ESP, 95% CI: 313-316</a:t>
                      </a:r>
                    </a:p>
                  </a:txBody>
                  <a:tcPr marL="9525" marR="9525" marT="9525"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6"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E5D77C8-0A5C-4560-9A5F-4D49EA6C08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12534</TotalTime>
  <Words>3675</Words>
  <Application>Microsoft Macintosh PowerPoint</Application>
  <PresentationFormat>Widescreen</PresentationFormat>
  <Paragraphs>1190</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182</cp:revision>
  <dcterms:created xsi:type="dcterms:W3CDTF">2020-04-23T12:41:56Z</dcterms:created>
  <dcterms:modified xsi:type="dcterms:W3CDTF">2020-07-21T10:43:36Z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